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2"/>
    <a:srgbClr val="48CC93"/>
    <a:srgbClr val="3AB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6"/>
    <p:restoredTop sz="96405"/>
  </p:normalViewPr>
  <p:slideViewPr>
    <p:cSldViewPr snapToGrid="0" snapToObjects="1">
      <p:cViewPr varScale="1">
        <p:scale>
          <a:sx n="87" d="100"/>
          <a:sy n="87" d="100"/>
        </p:scale>
        <p:origin x="50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9D374-26E1-F444-8FF0-193EA2DD855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4A93-340E-E741-95A5-13C35CC0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4A93-340E-E741-95A5-13C35CC0217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4A93-340E-E741-95A5-13C35CC0217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04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FFCCD-96DB-C546-B66B-57490E65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44545-C652-5341-8B90-A9C28697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2CF9C2-FA51-BC4A-BB6C-DEC5576E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28357C-E1CB-9242-9913-0A16E4EB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A4E0A4-2E2C-D84C-A656-5646ABF0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04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757C7-759B-6D49-9A89-39ED4679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31645B-A203-1D43-AE77-8B073582A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ADD743-DA73-6947-9576-D5F532AF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E0263-6042-654B-8424-F7F65B05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9977B3-D0A8-6843-9512-7364FB82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95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B6F27B-F142-C44F-A8A2-D1EDB138D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0BC0E5-E310-524D-AF39-723B43DD0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C630C7-98E0-AA4B-AAEA-4FE2EA23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CF354E-1CD1-6143-A703-8E504CC2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3A7F88-58AC-7440-8D0E-1C2942DC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83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642A8-7641-0C45-B4A8-EF56C6CB0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97B594-BCCB-DC46-BC46-C0A02F1B6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11723D-41F3-4F43-BF7C-C2B49CD4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BEF690-537E-1446-873F-39A65243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BF6D3F-0F04-934D-AAA7-F99A3766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78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C9078-A981-7B49-B5A0-1928AE0F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CCF364-8F6C-9B48-B0DF-685DFED14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6637F5-11DE-7D4F-BBB0-92BE9DA1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606226-A805-0F4A-ACB7-F9FED505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D33E9-EE07-F746-945B-F9C75AA9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13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38B0C-9B07-344D-A4B1-210E6FF0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A1D4AB-C7BF-EA42-80BB-28662D713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0FAD8B-9E83-BC44-90D0-E8E712F5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0E841F-F010-AF4B-B33C-A8F531ED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248CEE-1BB4-5348-992F-F9259E6E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96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D2E20-F935-484A-A0BA-4364904F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618312-827B-1A42-BAE8-26AC9C054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A739E1-96B8-E348-A20A-E7E133201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1C6AC7-E859-394D-9C9D-65CA7251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EC9FCA-14BD-E447-812B-D1E2FCD5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CE782C-1C0F-1F4E-BD04-C3BF6A5F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34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91235-F10B-2047-A8B9-A5BC5AE6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FCA8CC-F4FA-5B48-AA5B-9A8AAFE5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ED29D3-E918-EA4F-8AE7-6E0882EAA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5AB07E-E1D7-C44A-92F1-D4A2E64C2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730B36-33E0-0945-8340-4EC2483A9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3135D1-ECDD-0046-AB50-7B844F86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015CC4-6187-1A4F-8C62-67DCBC18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7AB3E87-0F5E-2647-A757-B6241AC6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65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8B861-4A9A-5B4E-8691-ED369EBF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0F4B39-3C87-2944-A487-066B2FD2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654191-6C5A-414B-9EC3-A817E007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BBDBDF-A29E-1B4B-AA7C-3CC48580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875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E54F12-68DA-4C44-9042-959085F5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A42740-3EB9-CB49-8ED2-45336D9F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B93307-28D7-1747-816E-4A313C36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6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A8EDB-ECA8-4C41-BFD8-84EAB4AA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00599A-498F-9645-B86C-94131ECA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76B8B2-5406-DA47-90B8-66B6E817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EDD386-B3C4-984C-8581-FC524CB6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2FF757-D750-1E41-9E94-A3A37A9F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7C0D4D-75FE-DD41-B5EE-FDC1C560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9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4DD48-8F8C-CB41-B536-D406F529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1DC8D5-41C9-F14D-ADD5-4F3A716E8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955422-F26C-BC48-A927-B596536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64D4B-097A-1D4A-B2D6-7BB93722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39FFC5-E17E-494F-9371-F4742F5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48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F77BD-763F-3C43-8D87-9AC83EED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A9B130-17B0-9745-9F1F-E1118C227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79E605-79C5-2549-A77D-BE8E509F6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D0BF13-49A1-604B-B38A-D440235A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9B6845-CA9E-B041-807C-BB26EA68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B945E5-7B3F-624E-AD30-EBDA8E9D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77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C64B5-2DED-494C-8BA8-6FCC807E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FE594F-CA99-E847-8954-F214A1380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0C343-15B2-664B-A741-ED7E32FB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14953A-C59C-8F42-B73B-F3A42071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1C523F-F7E7-414F-9D3A-AB679988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24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630A98-6C8C-0E4C-9D05-F36549D9A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6DCE8A-9FF2-C740-BC73-50CEDA64C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101164-D44E-514E-B11F-BC014176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42551-4905-5448-84F5-DE8831E3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D08974-AF16-2640-9D44-6EFAFEEC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40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9B245-550C-3B47-AF86-BC0DC564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80FD73-93C3-9C4B-B83D-364C418B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C5BD5E-842D-4549-ABE5-1B62966E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5BA370-5997-ED43-89ED-6C29B034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3871A5-B5C0-374E-B9E8-7C5096DC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82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2B257-4160-6548-BE3A-55814FE2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6E29B4-374D-304D-8B88-0C6B4A01E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A793AF-881D-CC4B-8358-F1B51BE83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E4AD01-B6AF-D048-AAFF-36F15C1E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D31CD8-4337-0B45-A38F-5019E287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7D4D34-1E1F-4F49-B6A8-F20E22D9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9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389D1-09CF-824E-B1E6-972A3489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EC3AF5-1756-904B-AE71-B5F82540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B36510-D5B2-854B-BEC4-F92F8A28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8EF036-48FF-3C42-944B-D7EE28A49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CA304A-A122-A74B-9FD1-380638A04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C2BA3C-E9D0-7D49-AF58-F050DA0A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61D6B-652B-274F-A218-786CDDB7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9C2DA4-B1D2-A744-921F-04E11CFF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2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5E56C-7104-864E-AA2B-EEC12CA0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7917C4F-15ED-0C47-9760-57AB751C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7498B9-B93E-FE40-BC89-8095F016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CB1298-57FF-CE47-BB6C-E5C9833F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14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D7FF11-39CD-9A4F-9F73-CC4F6DCF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763535-EE31-E14E-A0EB-5A3F991F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C78956-309B-3F40-8EFE-2489FF07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43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AC10E-5A95-024A-81AC-F96E8318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46D5BD-7605-8442-AEC1-1289D872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E5D2B9-9D5E-DB4B-BCB3-3CB44AB93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0FC9D5-EBA8-B24D-9C52-90993D2B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EE049B-403A-D645-B949-F46D6981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A4FFF9-D7DE-4644-B6ED-80CF5AFE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46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98B1-72A2-1145-A79A-F6897655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EF7A89F-C2BC-204C-A997-F5E7AE301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115442-43F4-4A40-B74A-5DD9D08CC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483CC8-A6E6-6D49-AA4E-FAACF72A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4CBBCF-F0DF-1D4A-B45F-14947ED0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327633-FBF9-8546-BC0E-6E908F6C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17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D23506-5F6F-A14A-A25B-32FD56CD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1CCE51-46B4-B647-B946-D2193491A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C37A49-63A8-7348-96F0-0EB569FBC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291C-31E4-E644-AA48-A69AF180C749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EBBAAF-3789-CF4C-A50B-71F9F399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106777-E6CF-344F-AE09-35B3D262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9405ACC-4B15-BB22-5DAE-F483408AEF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8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26E582-DF56-524E-B3EB-BF82D5D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367382-08EE-4045-9D33-B17E25FC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4AA4AF-43D8-6249-A9CA-E4B5B8CA5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44C6-856A-1E40-B6F4-51724AA93D72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D1AE6C-9881-B447-B610-443DF605D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5E07B0-1331-D64D-8CB0-2D5A78573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AF32403-C620-E94F-DB85-605A3FAB8EE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240F7A4-DF47-6B69-58D4-B30FCAA128B7}"/>
              </a:ext>
            </a:extLst>
          </p:cNvPr>
          <p:cNvSpPr txBox="1"/>
          <p:nvPr userDrawn="1"/>
        </p:nvSpPr>
        <p:spPr>
          <a:xfrm>
            <a:off x="-1704109" y="3250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31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>
            <a:extLst>
              <a:ext uri="{FF2B5EF4-FFF2-40B4-BE49-F238E27FC236}">
                <a16:creationId xmlns:a16="http://schemas.microsoft.com/office/drawing/2014/main" id="{997EAA2A-733C-CB4F-A6A0-2DC425A7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37" y="3242216"/>
            <a:ext cx="98230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800" b="1" dirty="0">
                <a:solidFill>
                  <a:srgbClr val="005182"/>
                </a:solidFill>
                <a:latin typeface="Arial" panose="020B0604020202020204" pitchFamily="34" charset="0"/>
              </a:rPr>
              <a:t>CONTROLE DE PERDAS - </a:t>
            </a:r>
            <a:r>
              <a:rPr lang="pt-BR" altLang="pt-BR" sz="2800" b="1" dirty="0" smtClean="0">
                <a:solidFill>
                  <a:srgbClr val="005182"/>
                </a:solidFill>
                <a:latin typeface="Arial" panose="020B0604020202020204" pitchFamily="34" charset="0"/>
              </a:rPr>
              <a:t>34ETC-06329 </a:t>
            </a:r>
          </a:p>
          <a:p>
            <a:pPr>
              <a:spcBef>
                <a:spcPct val="0"/>
              </a:spcBef>
              <a:buNone/>
            </a:pPr>
            <a:r>
              <a:rPr lang="pt-BR" altLang="pt-BR" sz="2800" b="1" dirty="0" smtClean="0">
                <a:solidFill>
                  <a:srgbClr val="005182"/>
                </a:solidFill>
                <a:latin typeface="Arial" panose="020B0604020202020204" pitchFamily="34" charset="0"/>
              </a:rPr>
              <a:t>ÁREAS </a:t>
            </a:r>
            <a:r>
              <a:rPr lang="pt-BR" altLang="pt-BR" sz="2800" b="1" dirty="0">
                <a:solidFill>
                  <a:srgbClr val="005182"/>
                </a:solidFill>
                <a:latin typeface="Arial" panose="020B0604020202020204" pitchFamily="34" charset="0"/>
              </a:rPr>
              <a:t>DE CONTROLE E SUN </a:t>
            </a:r>
            <a:r>
              <a:rPr lang="pt-BR" altLang="pt-BR" sz="2800" b="1" dirty="0" smtClean="0">
                <a:solidFill>
                  <a:srgbClr val="005182"/>
                </a:solidFill>
                <a:latin typeface="Arial" panose="020B0604020202020204" pitchFamily="34" charset="0"/>
              </a:rPr>
              <a:t>TZU: </a:t>
            </a:r>
            <a:r>
              <a:rPr lang="pt-BR" altLang="pt-BR" sz="2800" b="1" dirty="0">
                <a:solidFill>
                  <a:srgbClr val="005182"/>
                </a:solidFill>
                <a:latin typeface="Arial" panose="020B0604020202020204" pitchFamily="34" charset="0"/>
              </a:rPr>
              <a:t>PROPOSTA DE NOVA ABORDAGEM PARA REDUÇÃO E CONTROLE DE PERDAS DE ÁGUA PARA A </a:t>
            </a:r>
            <a:r>
              <a:rPr lang="pt-BR" altLang="pt-BR" sz="2800" b="1" dirty="0" smtClean="0">
                <a:solidFill>
                  <a:srgbClr val="005182"/>
                </a:solidFill>
                <a:latin typeface="Arial" panose="020B0604020202020204" pitchFamily="34" charset="0"/>
              </a:rPr>
              <a:t>CAGEPA</a:t>
            </a:r>
            <a:endParaRPr lang="pt-BR" altLang="pt-BR" sz="2800" b="1" dirty="0">
              <a:solidFill>
                <a:srgbClr val="005182"/>
              </a:solidFill>
              <a:latin typeface="Arial" panose="020B0604020202020204" pitchFamily="34" charset="0"/>
            </a:endParaRPr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699A4EEF-58FC-2E47-8D83-BCA99ABA2790}"/>
              </a:ext>
            </a:extLst>
          </p:cNvPr>
          <p:cNvSpPr txBox="1">
            <a:spLocks/>
          </p:cNvSpPr>
          <p:nvPr/>
        </p:nvSpPr>
        <p:spPr bwMode="auto">
          <a:xfrm>
            <a:off x="622550" y="5450669"/>
            <a:ext cx="7088304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6" rIns="91413" bIns="45706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</a:rPr>
              <a:t>Bruno Ken </a:t>
            </a:r>
            <a:r>
              <a:rPr lang="pt-BR" altLang="pt-BR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Marchezepe</a:t>
            </a:r>
            <a:endParaRPr lang="pt-BR" altLang="pt-BR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</a:rPr>
              <a:t>Ronaldo A. Meneses, </a:t>
            </a:r>
            <a:r>
              <a:rPr lang="pt-BR" altLang="pt-BR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Giordan</a:t>
            </a: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</a:rPr>
              <a:t> R.  Lima, Ana Luiza B. P. Gomes, Jonas T. Veloso Filho</a:t>
            </a:r>
            <a:b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Parceria entre CAGEPA e </a:t>
            </a:r>
            <a:r>
              <a:rPr lang="pt-BR" altLang="pt-BR" sz="1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Hwater</a:t>
            </a:r>
            <a:r>
              <a:rPr lang="pt-BR" altLang="pt-BR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</a:rPr>
              <a:t>(contato@hwater.com.br)</a:t>
            </a:r>
          </a:p>
        </p:txBody>
      </p:sp>
    </p:spTree>
    <p:extLst>
      <p:ext uri="{BB962C8B-B14F-4D97-AF65-F5344CB8AC3E}">
        <p14:creationId xmlns:p14="http://schemas.microsoft.com/office/powerpoint/2010/main" val="7512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C1705-A36C-7B47-99A1-25D8AB38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9BF3D3-3E7B-5D41-B25D-AF74A421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Como vencer um inimigo em seu território?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Sun </a:t>
            </a:r>
            <a:r>
              <a:rPr lang="pt-BR" dirty="0" err="1" smtClean="0"/>
              <a:t>Tzu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A Arte da Guerra  dividir para conquistar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ym typeface="Wingdings" panose="05000000000000000000" pitchFamily="2" charset="2"/>
              </a:rPr>
              <a:t>Guerra às perdas de água em um SAA: dividir o sistema em territórios menores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462" y="4594572"/>
            <a:ext cx="6779075" cy="21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33FD3-5B80-B384-0B64-DE7B5D21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E6FC06-426B-4873-D3E4-F9E8FAE8C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D59EEF-F7D1-C597-B31F-D1398E467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6" y="2343257"/>
            <a:ext cx="3678246" cy="3287003"/>
          </a:xfrm>
          <a:prstGeom prst="rect">
            <a:avLst/>
          </a:prstGeom>
        </p:spPr>
      </p:pic>
      <p:pic>
        <p:nvPicPr>
          <p:cNvPr id="1026" name="image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7758" r="7054" b="8719"/>
          <a:stretch>
            <a:fillRect/>
          </a:stretch>
        </p:blipFill>
        <p:spPr bwMode="auto">
          <a:xfrm>
            <a:off x="4066808" y="1752234"/>
            <a:ext cx="7960073" cy="403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em Curva para Cima 3"/>
          <p:cNvSpPr/>
          <p:nvPr/>
        </p:nvSpPr>
        <p:spPr>
          <a:xfrm>
            <a:off x="3156438" y="4545623"/>
            <a:ext cx="2391508" cy="751742"/>
          </a:xfrm>
          <a:prstGeom prst="curvedUpArrow">
            <a:avLst>
              <a:gd name="adj1" fmla="val 20312"/>
              <a:gd name="adj2" fmla="val 55169"/>
              <a:gd name="adj3" fmla="val 33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ABF96-1B8F-3976-0AA8-2D392428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Esperados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15F78D-F69B-5EC2-1A80-43D92B2D3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338146" cy="48037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I</a:t>
            </a:r>
            <a:r>
              <a:rPr lang="pt-BR" dirty="0" smtClean="0"/>
              <a:t>nício </a:t>
            </a:r>
            <a:r>
              <a:rPr lang="pt-BR" dirty="0"/>
              <a:t>de desdobramento de metas de perdas de água na </a:t>
            </a:r>
            <a:r>
              <a:rPr lang="pt-BR" dirty="0" smtClean="0"/>
              <a:t>CAGEPA, dividindo os sistemas com base em fatores físicos (rodovias, rios,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Maior </a:t>
            </a:r>
            <a:r>
              <a:rPr lang="pt-BR" dirty="0"/>
              <a:t>controle sobre os </a:t>
            </a:r>
            <a:r>
              <a:rPr lang="pt-BR" dirty="0" smtClean="0"/>
              <a:t>sistemas, com focos diferentes dependendo da perda de cada área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Caminho </a:t>
            </a:r>
            <a:r>
              <a:rPr lang="pt-BR" dirty="0"/>
              <a:t>para a subdivisão dos sistemas em partes menores, até o nível de </a:t>
            </a:r>
            <a:r>
              <a:rPr lang="pt-BR" dirty="0" smtClean="0"/>
              <a:t>DMC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33" y="1538771"/>
            <a:ext cx="5044707" cy="35674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33" y="2914929"/>
            <a:ext cx="4388887" cy="3103633"/>
          </a:xfrm>
          <a:prstGeom prst="rect">
            <a:avLst/>
          </a:prstGeom>
        </p:spPr>
      </p:pic>
      <p:sp>
        <p:nvSpPr>
          <p:cNvPr id="6" name="Forma Livre: Forma 10">
            <a:extLst>
              <a:ext uri="{FF2B5EF4-FFF2-40B4-BE49-F238E27FC236}">
                <a16:creationId xmlns:a16="http://schemas.microsoft.com/office/drawing/2014/main" id="{88F89FE9-D6C2-E628-AAA8-A113FA382CB8}"/>
              </a:ext>
            </a:extLst>
          </p:cNvPr>
          <p:cNvSpPr/>
          <p:nvPr/>
        </p:nvSpPr>
        <p:spPr>
          <a:xfrm>
            <a:off x="9263674" y="2914928"/>
            <a:ext cx="1146418" cy="3230497"/>
          </a:xfrm>
          <a:custGeom>
            <a:avLst/>
            <a:gdLst>
              <a:gd name="connsiteX0" fmla="*/ 0 w 1280160"/>
              <a:gd name="connsiteY0" fmla="*/ 3373120 h 3373120"/>
              <a:gd name="connsiteX1" fmla="*/ 294640 w 1280160"/>
              <a:gd name="connsiteY1" fmla="*/ 2418080 h 3373120"/>
              <a:gd name="connsiteX2" fmla="*/ 335280 w 1280160"/>
              <a:gd name="connsiteY2" fmla="*/ 2214880 h 3373120"/>
              <a:gd name="connsiteX3" fmla="*/ 497840 w 1280160"/>
              <a:gd name="connsiteY3" fmla="*/ 2062480 h 3373120"/>
              <a:gd name="connsiteX4" fmla="*/ 701040 w 1280160"/>
              <a:gd name="connsiteY4" fmla="*/ 1849120 h 3373120"/>
              <a:gd name="connsiteX5" fmla="*/ 1137920 w 1280160"/>
              <a:gd name="connsiteY5" fmla="*/ 1463040 h 3373120"/>
              <a:gd name="connsiteX6" fmla="*/ 1209040 w 1280160"/>
              <a:gd name="connsiteY6" fmla="*/ 1290320 h 3373120"/>
              <a:gd name="connsiteX7" fmla="*/ 1280160 w 1280160"/>
              <a:gd name="connsiteY7" fmla="*/ 1127760 h 3373120"/>
              <a:gd name="connsiteX8" fmla="*/ 1209040 w 1280160"/>
              <a:gd name="connsiteY8" fmla="*/ 955040 h 3373120"/>
              <a:gd name="connsiteX9" fmla="*/ 863600 w 1280160"/>
              <a:gd name="connsiteY9" fmla="*/ 0 h 337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0160" h="3373120">
                <a:moveTo>
                  <a:pt x="0" y="3373120"/>
                </a:moveTo>
                <a:cubicBezTo>
                  <a:pt x="119380" y="2992120"/>
                  <a:pt x="238760" y="2611120"/>
                  <a:pt x="294640" y="2418080"/>
                </a:cubicBezTo>
                <a:cubicBezTo>
                  <a:pt x="350520" y="2225040"/>
                  <a:pt x="301413" y="2274147"/>
                  <a:pt x="335280" y="2214880"/>
                </a:cubicBezTo>
                <a:cubicBezTo>
                  <a:pt x="369147" y="2155613"/>
                  <a:pt x="436880" y="2123440"/>
                  <a:pt x="497840" y="2062480"/>
                </a:cubicBezTo>
                <a:cubicBezTo>
                  <a:pt x="558800" y="2001520"/>
                  <a:pt x="594360" y="1949027"/>
                  <a:pt x="701040" y="1849120"/>
                </a:cubicBezTo>
                <a:cubicBezTo>
                  <a:pt x="807720" y="1749213"/>
                  <a:pt x="1053253" y="1556173"/>
                  <a:pt x="1137920" y="1463040"/>
                </a:cubicBezTo>
                <a:cubicBezTo>
                  <a:pt x="1222587" y="1369907"/>
                  <a:pt x="1185333" y="1346200"/>
                  <a:pt x="1209040" y="1290320"/>
                </a:cubicBezTo>
                <a:cubicBezTo>
                  <a:pt x="1232747" y="1234440"/>
                  <a:pt x="1280160" y="1183640"/>
                  <a:pt x="1280160" y="1127760"/>
                </a:cubicBezTo>
                <a:cubicBezTo>
                  <a:pt x="1280160" y="1071880"/>
                  <a:pt x="1278467" y="1143000"/>
                  <a:pt x="1209040" y="955040"/>
                </a:cubicBezTo>
                <a:cubicBezTo>
                  <a:pt x="1139613" y="767080"/>
                  <a:pt x="1001606" y="383540"/>
                  <a:pt x="8636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B03E15-16EA-82D4-1359-A457DF77441E}"/>
              </a:ext>
            </a:extLst>
          </p:cNvPr>
          <p:cNvSpPr txBox="1"/>
          <p:nvPr/>
        </p:nvSpPr>
        <p:spPr>
          <a:xfrm>
            <a:off x="4755172" y="5484168"/>
            <a:ext cx="154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Lagoa Seca/PB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B82E53-25B6-8BC6-3DE9-838C746FF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25" y="2391446"/>
            <a:ext cx="1065514" cy="952179"/>
          </a:xfrm>
          <a:prstGeom prst="rect">
            <a:avLst/>
          </a:prstGeom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AA4C732-196A-A544-A951-89537C22D4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717557"/>
              </p:ext>
            </p:extLst>
          </p:nvPr>
        </p:nvGraphicFramePr>
        <p:xfrm>
          <a:off x="8565057" y="3374106"/>
          <a:ext cx="1041998" cy="95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6" imgW="3093840" imgH="2827080" progId="PBrush">
                  <p:embed/>
                </p:oleObj>
              </mc:Choice>
              <mc:Fallback>
                <p:oleObj name="Bitmap Image" r:id="rId6" imgW="3093840" imgH="2827080" progId="PBrush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AAA4C732-196A-A544-A951-89537C22D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65057" y="3374106"/>
                        <a:ext cx="1041998" cy="952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CBE79D02-94B6-35BD-3169-166C6C88C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4645" y="3783366"/>
            <a:ext cx="1065514" cy="952179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A4738D5-8FCD-AB58-CE29-7F34CD2E6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041541"/>
              </p:ext>
            </p:extLst>
          </p:nvPr>
        </p:nvGraphicFramePr>
        <p:xfrm>
          <a:off x="10617377" y="4766026"/>
          <a:ext cx="1041998" cy="95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8" imgW="3093840" imgH="2827080" progId="PBrush">
                  <p:embed/>
                </p:oleObj>
              </mc:Choice>
              <mc:Fallback>
                <p:oleObj name="Bitmap Image" r:id="rId8" imgW="3093840" imgH="2827080" progId="PBrush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6A4738D5-8FCD-AB58-CE29-7F34CD2E62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17377" y="4766026"/>
                        <a:ext cx="1041998" cy="952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8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FA2EC-E7CB-4D78-42BD-24153F2E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9DAACB-FD97-3260-A1BA-FCE10DE52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mtClean="0"/>
              <a:t>Possibilidade de resultados </a:t>
            </a:r>
            <a:r>
              <a:rPr lang="pt-BR" dirty="0"/>
              <a:t>já no primeiro ano de execução da estratégia. O simples desdobramento das metas e indicadores já oferece à CAGEPA uma arma importante dentro do combate às perdas, isolando as perdas e as deixando cada vez mais “vulneráveis aos ataques” a cada ano que se passa</a:t>
            </a:r>
            <a:r>
              <a:rPr lang="pt-BR" dirty="0" smtClean="0"/>
              <a:t>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Na </a:t>
            </a:r>
            <a:r>
              <a:rPr lang="pt-BR" dirty="0"/>
              <a:t>fase de execução da estratégia, alocar recursos orçamentários para investimentos (CAPEX) e custeio (OPEX</a:t>
            </a:r>
            <a:r>
              <a:rPr lang="pt-BR" dirty="0" smtClean="0"/>
              <a:t>) </a:t>
            </a:r>
            <a:r>
              <a:rPr lang="pt-BR" dirty="0"/>
              <a:t>por território, e não mais para o </a:t>
            </a:r>
            <a:r>
              <a:rPr lang="pt-BR" dirty="0" smtClean="0"/>
              <a:t>SAA como </a:t>
            </a:r>
            <a:r>
              <a:rPr lang="pt-BR" dirty="0"/>
              <a:t>um </a:t>
            </a:r>
            <a:r>
              <a:rPr lang="pt-BR" dirty="0" smtClean="0"/>
              <a:t>todo.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6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239</Words>
  <Application>Microsoft Office PowerPoint</Application>
  <PresentationFormat>Widescreen</PresentationFormat>
  <Paragraphs>19</Paragraphs>
  <Slides>5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ヒラギノ角ゴ Pro W3</vt:lpstr>
      <vt:lpstr>Tema do Office</vt:lpstr>
      <vt:lpstr>Tema do Office</vt:lpstr>
      <vt:lpstr>Bitmap Image</vt:lpstr>
      <vt:lpstr>Apresentação do PowerPoint</vt:lpstr>
      <vt:lpstr>Introdução</vt:lpstr>
      <vt:lpstr>Metodologia</vt:lpstr>
      <vt:lpstr>Resultados Esperados</vt:lpstr>
      <vt:lpstr>Conclusões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Wanderley Pavao Jr</dc:creator>
  <cp:lastModifiedBy>Bruno Ken</cp:lastModifiedBy>
  <cp:revision>28</cp:revision>
  <dcterms:created xsi:type="dcterms:W3CDTF">2019-08-19T18:50:34Z</dcterms:created>
  <dcterms:modified xsi:type="dcterms:W3CDTF">2023-10-03T19:30:59Z</dcterms:modified>
</cp:coreProperties>
</file>